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 id="2147483661" r:id="rId5"/>
  </p:sldMasterIdLst>
  <p:sldIdLst>
    <p:sldId id="268" r:id="rId6"/>
    <p:sldId id="261" r:id="rId7"/>
    <p:sldId id="270" r:id="rId8"/>
    <p:sldId id="264" r:id="rId9"/>
    <p:sldId id="266" r:id="rId10"/>
    <p:sldId id="265" r:id="rId11"/>
    <p:sldId id="271" r:id="rId1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14" d="100"/>
          <a:sy n="114" d="100"/>
        </p:scale>
        <p:origin x="186" y="11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4" name="Datumsplatzhalter 3"/>
          <p:cNvSpPr>
            <a:spLocks noGrp="1"/>
          </p:cNvSpPr>
          <p:nvPr>
            <p:ph type="dt" sz="half" idx="10"/>
          </p:nvPr>
        </p:nvSpPr>
        <p:spPr/>
        <p:txBody>
          <a:bodyPr/>
          <a:lstStyle/>
          <a:p>
            <a:fld id="{65E54A7E-8692-413C-83CC-02C95053C603}" type="datetimeFigureOut">
              <a:rPr lang="de-DE" smtClean="0"/>
              <a:t>06.12.2022</a:t>
            </a:fld>
            <a:endParaRPr lang="de-DE"/>
          </a:p>
        </p:txBody>
      </p:sp>
      <p:sp>
        <p:nvSpPr>
          <p:cNvPr id="6" name="Foliennummernplatzhalter 5"/>
          <p:cNvSpPr>
            <a:spLocks noGrp="1"/>
          </p:cNvSpPr>
          <p:nvPr>
            <p:ph type="sldNum" sz="quarter" idx="12"/>
          </p:nvPr>
        </p:nvSpPr>
        <p:spPr/>
        <p:txBody>
          <a:bodyPr/>
          <a:lstStyle/>
          <a:p>
            <a:fld id="{6DBBF85B-AA9B-4905-A0EB-B2B61514CE5A}" type="slidenum">
              <a:rPr lang="de-DE" smtClean="0"/>
              <a:t>‹Nr.›</a:t>
            </a:fld>
            <a:endParaRPr lang="de-DE"/>
          </a:p>
        </p:txBody>
      </p:sp>
    </p:spTree>
    <p:extLst>
      <p:ext uri="{BB962C8B-B14F-4D97-AF65-F5344CB8AC3E}">
        <p14:creationId xmlns:p14="http://schemas.microsoft.com/office/powerpoint/2010/main" val="3447715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5E54A7E-8692-413C-83CC-02C95053C603}" type="datetimeFigureOut">
              <a:rPr lang="de-DE" smtClean="0"/>
              <a:t>06.12.2022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6DBBF85B-AA9B-4905-A0EB-B2B61514CE5A}" type="slidenum">
              <a:rPr lang="de-DE" smtClean="0"/>
              <a:t>‹Nr.›</a:t>
            </a:fld>
            <a:endParaRPr lang="de-DE"/>
          </a:p>
        </p:txBody>
      </p:sp>
    </p:spTree>
    <p:extLst>
      <p:ext uri="{BB962C8B-B14F-4D97-AF65-F5344CB8AC3E}">
        <p14:creationId xmlns:p14="http://schemas.microsoft.com/office/powerpoint/2010/main" val="4199639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solidFill>
                  <a:schemeClr val="bg1"/>
                </a:solidFill>
                <a:latin typeface="Fira Sans" panose="020B0503050000020004" pitchFamily="34" charset="0"/>
                <a:ea typeface="Fira Sans" panose="020B0503050000020004" pitchFamily="34" charset="0"/>
              </a:defRPr>
            </a:lvl1pPr>
          </a:lstStyle>
          <a:p>
            <a:r>
              <a:rPr lang="de-DE" dirty="0"/>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Fira Sans" panose="020B0503050000020004" pitchFamily="34" charset="0"/>
                <a:ea typeface="Fira Sans" panose="020B050305000002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sp>
        <p:nvSpPr>
          <p:cNvPr id="4" name="Datumsplatzhalter 3"/>
          <p:cNvSpPr>
            <a:spLocks noGrp="1"/>
          </p:cNvSpPr>
          <p:nvPr>
            <p:ph type="dt" sz="half" idx="10"/>
          </p:nvPr>
        </p:nvSpPr>
        <p:spPr/>
        <p:txBody>
          <a:bodyPr/>
          <a:lstStyle/>
          <a:p>
            <a:fld id="{D74B24D3-87CB-4CD2-8E64-A77F619C002A}" type="datetimeFigureOut">
              <a:rPr lang="de-DE" smtClean="0"/>
              <a:t>06.12.2022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A8905E3-ED8D-4AF3-9BCA-785C6CC9E953}" type="slidenum">
              <a:rPr lang="de-DE" smtClean="0"/>
              <a:t>‹Nr.›</a:t>
            </a:fld>
            <a:endParaRPr lang="de-DE"/>
          </a:p>
        </p:txBody>
      </p:sp>
    </p:spTree>
    <p:extLst>
      <p:ext uri="{BB962C8B-B14F-4D97-AF65-F5344CB8AC3E}">
        <p14:creationId xmlns:p14="http://schemas.microsoft.com/office/powerpoint/2010/main" val="2892061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bg1"/>
                </a:solidFill>
                <a:latin typeface="Fira Sans" panose="020B0503050000020004" pitchFamily="34" charset="0"/>
                <a:ea typeface="Fira Sans" panose="020B0503050000020004" pitchFamily="34" charset="0"/>
              </a:defRPr>
            </a:lvl1pPr>
          </a:lstStyle>
          <a:p>
            <a:r>
              <a:rPr lang="de-DE" dirty="0"/>
              <a:t>Titelmasterformat durch Klicken bearbeiten</a:t>
            </a:r>
          </a:p>
        </p:txBody>
      </p:sp>
      <p:sp>
        <p:nvSpPr>
          <p:cNvPr id="3" name="Inhaltsplatzhalter 2"/>
          <p:cNvSpPr>
            <a:spLocks noGrp="1"/>
          </p:cNvSpPr>
          <p:nvPr>
            <p:ph idx="1"/>
          </p:nvPr>
        </p:nvSpPr>
        <p:spPr>
          <a:xfrm>
            <a:off x="838200" y="1825625"/>
            <a:ext cx="10515600" cy="3587296"/>
          </a:xfrm>
        </p:spPr>
        <p:txBody>
          <a:bodyPr/>
          <a:lstStyle>
            <a:lvl1pPr>
              <a:defRPr>
                <a:solidFill>
                  <a:schemeClr val="bg1"/>
                </a:solidFill>
                <a:latin typeface="Fira Sans" panose="020B0503050000020004" pitchFamily="34" charset="0"/>
                <a:ea typeface="Fira Sans" panose="020B0503050000020004" pitchFamily="34" charset="0"/>
              </a:defRPr>
            </a:lvl1pPr>
            <a:lvl2pPr>
              <a:defRPr>
                <a:solidFill>
                  <a:schemeClr val="bg1"/>
                </a:solidFill>
                <a:latin typeface="Fira Sans" panose="020B0503050000020004" pitchFamily="34" charset="0"/>
                <a:ea typeface="Fira Sans" panose="020B0503050000020004" pitchFamily="34" charset="0"/>
              </a:defRPr>
            </a:lvl2pPr>
          </a:lstStyle>
          <a:p>
            <a:pPr lvl="0"/>
            <a:r>
              <a:rPr lang="de-DE" dirty="0"/>
              <a:t>Textmasterformat bearbeiten</a:t>
            </a:r>
          </a:p>
          <a:p>
            <a:pPr lvl="1"/>
            <a:r>
              <a:rPr lang="de-DE" dirty="0"/>
              <a:t>Zweite Ebene</a:t>
            </a:r>
          </a:p>
        </p:txBody>
      </p:sp>
      <p:sp>
        <p:nvSpPr>
          <p:cNvPr id="4" name="Datumsplatzhalter 3"/>
          <p:cNvSpPr>
            <a:spLocks noGrp="1"/>
          </p:cNvSpPr>
          <p:nvPr>
            <p:ph type="dt" sz="half" idx="10"/>
          </p:nvPr>
        </p:nvSpPr>
        <p:spPr/>
        <p:txBody>
          <a:bodyPr/>
          <a:lstStyle/>
          <a:p>
            <a:fld id="{D74B24D3-87CB-4CD2-8E64-A77F619C002A}" type="datetimeFigureOut">
              <a:rPr lang="de-DE" smtClean="0"/>
              <a:t>06.12.2022</a:t>
            </a:fld>
            <a:endParaRPr lang="de-DE" dirty="0"/>
          </a:p>
        </p:txBody>
      </p:sp>
      <p:sp>
        <p:nvSpPr>
          <p:cNvPr id="6" name="Foliennummernplatzhalter 5"/>
          <p:cNvSpPr>
            <a:spLocks noGrp="1"/>
          </p:cNvSpPr>
          <p:nvPr>
            <p:ph type="sldNum" sz="quarter" idx="12"/>
          </p:nvPr>
        </p:nvSpPr>
        <p:spPr/>
        <p:txBody>
          <a:bodyPr/>
          <a:lstStyle/>
          <a:p>
            <a:fld id="{1A8905E3-ED8D-4AF3-9BCA-785C6CC9E953}" type="slidenum">
              <a:rPr lang="de-DE" smtClean="0"/>
              <a:t>‹Nr.›</a:t>
            </a:fld>
            <a:endParaRPr lang="de-DE" dirty="0"/>
          </a:p>
        </p:txBody>
      </p:sp>
    </p:spTree>
    <p:extLst>
      <p:ext uri="{BB962C8B-B14F-4D97-AF65-F5344CB8AC3E}">
        <p14:creationId xmlns:p14="http://schemas.microsoft.com/office/powerpoint/2010/main" val="40212897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E54A7E-8692-413C-83CC-02C95053C603}" type="datetimeFigureOut">
              <a:rPr lang="de-DE" smtClean="0"/>
              <a:t>06.12.2022</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BBF85B-AA9B-4905-A0EB-B2B61514CE5A}" type="slidenum">
              <a:rPr lang="de-DE" smtClean="0"/>
              <a:t>‹Nr.›</a:t>
            </a:fld>
            <a:endParaRPr lang="de-DE"/>
          </a:p>
        </p:txBody>
      </p:sp>
      <p:pic>
        <p:nvPicPr>
          <p:cNvPr id="7" name="Grafik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144"/>
            <a:ext cx="12192257" cy="6857856"/>
          </a:xfrm>
          <a:prstGeom prst="rect">
            <a:avLst/>
          </a:prstGeom>
        </p:spPr>
      </p:pic>
    </p:spTree>
    <p:extLst>
      <p:ext uri="{BB962C8B-B14F-4D97-AF65-F5344CB8AC3E}">
        <p14:creationId xmlns:p14="http://schemas.microsoft.com/office/powerpoint/2010/main" val="2636436320"/>
      </p:ext>
    </p:extLst>
  </p:cSld>
  <p:clrMap bg1="lt1" tx1="dk1" bg2="lt2" tx2="dk2" accent1="accent1" accent2="accent2" accent3="accent3" accent4="accent4" accent5="accent5" accent6="accent6" hlink="hlink" folHlink="folHlink"/>
  <p:sldLayoutIdLst>
    <p:sldLayoutId id="2147483665" r:id="rId1"/>
    <p:sldLayoutId id="214748367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4B24D3-87CB-4CD2-8E64-A77F619C002A}" type="datetimeFigureOut">
              <a:rPr lang="de-DE" smtClean="0"/>
              <a:t>06.12.2022</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905E3-ED8D-4AF3-9BCA-785C6CC9E953}" type="slidenum">
              <a:rPr lang="de-DE" smtClean="0"/>
              <a:t>‹Nr.›</a:t>
            </a:fld>
            <a:endParaRPr lang="de-DE"/>
          </a:p>
        </p:txBody>
      </p:sp>
      <p:pic>
        <p:nvPicPr>
          <p:cNvPr id="7" name="Grafik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0"/>
            <a:ext cx="12192513" cy="6858000"/>
          </a:xfrm>
          <a:prstGeom prst="rect">
            <a:avLst/>
          </a:prstGeom>
        </p:spPr>
      </p:pic>
    </p:spTree>
    <p:extLst>
      <p:ext uri="{BB962C8B-B14F-4D97-AF65-F5344CB8AC3E}">
        <p14:creationId xmlns:p14="http://schemas.microsoft.com/office/powerpoint/2010/main" val="2463131893"/>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88270E-C9BA-42B8-AEB6-C5993FA56C4A}"/>
              </a:ext>
            </a:extLst>
          </p:cNvPr>
          <p:cNvSpPr>
            <a:spLocks noGrp="1"/>
          </p:cNvSpPr>
          <p:nvPr>
            <p:ph type="ctrTitle"/>
          </p:nvPr>
        </p:nvSpPr>
        <p:spPr/>
        <p:txBody>
          <a:bodyPr/>
          <a:lstStyle/>
          <a:p>
            <a:endParaRPr lang="de-DE" dirty="0"/>
          </a:p>
        </p:txBody>
      </p:sp>
      <p:sp>
        <p:nvSpPr>
          <p:cNvPr id="3" name="Untertitel 2">
            <a:extLst>
              <a:ext uri="{FF2B5EF4-FFF2-40B4-BE49-F238E27FC236}">
                <a16:creationId xmlns:a16="http://schemas.microsoft.com/office/drawing/2014/main" id="{7BAA8218-9B7E-4DCF-B8D7-69AB54FA953D}"/>
              </a:ext>
            </a:extLst>
          </p:cNvPr>
          <p:cNvSpPr>
            <a:spLocks noGrp="1"/>
          </p:cNvSpPr>
          <p:nvPr>
            <p:ph type="subTitle" idx="1"/>
          </p:nvPr>
        </p:nvSpPr>
        <p:spPr/>
        <p:txBody>
          <a:bodyPr/>
          <a:lstStyle/>
          <a:p>
            <a:endParaRPr lang="de-DE"/>
          </a:p>
        </p:txBody>
      </p:sp>
      <p:pic>
        <p:nvPicPr>
          <p:cNvPr id="5" name="Grafik 4">
            <a:extLst>
              <a:ext uri="{FF2B5EF4-FFF2-40B4-BE49-F238E27FC236}">
                <a16:creationId xmlns:a16="http://schemas.microsoft.com/office/drawing/2014/main" id="{74616104-1882-4292-B38F-D0AFB7FB7B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16396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66119" y="507998"/>
            <a:ext cx="5741773" cy="4749801"/>
          </a:xfrm>
        </p:spPr>
        <p:txBody>
          <a:bodyPr>
            <a:normAutofit fontScale="90000"/>
          </a:bodyPr>
          <a:lstStyle/>
          <a:p>
            <a:pPr algn="l"/>
            <a:br>
              <a:rPr lang="de-DE" sz="3600" dirty="0">
                <a:solidFill>
                  <a:schemeClr val="bg1"/>
                </a:solidFill>
                <a:latin typeface="Fira Sans" panose="020B0503050000020004" pitchFamily="34" charset="0"/>
                <a:ea typeface="Fira Sans" panose="020B0503050000020004" pitchFamily="34" charset="0"/>
              </a:rPr>
            </a:br>
            <a:br>
              <a:rPr lang="de-DE" sz="3600" dirty="0">
                <a:solidFill>
                  <a:schemeClr val="bg1"/>
                </a:solidFill>
                <a:latin typeface="Fira Sans" panose="020B0503050000020004" pitchFamily="34" charset="0"/>
                <a:ea typeface="Fira Sans" panose="020B0503050000020004" pitchFamily="34" charset="0"/>
              </a:rPr>
            </a:br>
            <a:br>
              <a:rPr lang="de-DE" sz="3600" dirty="0">
                <a:solidFill>
                  <a:schemeClr val="bg1"/>
                </a:solidFill>
                <a:latin typeface="Fira Sans" panose="020B0503050000020004" pitchFamily="34" charset="0"/>
                <a:ea typeface="Fira Sans" panose="020B0503050000020004" pitchFamily="34" charset="0"/>
              </a:rPr>
            </a:br>
            <a:br>
              <a:rPr lang="de-DE" sz="3600" dirty="0">
                <a:solidFill>
                  <a:schemeClr val="bg1"/>
                </a:solidFill>
                <a:latin typeface="Fira Sans" panose="020B0503050000020004" pitchFamily="34" charset="0"/>
                <a:ea typeface="Fira Sans" panose="020B0503050000020004" pitchFamily="34" charset="0"/>
              </a:rPr>
            </a:br>
            <a:br>
              <a:rPr lang="de-DE" sz="3600" dirty="0">
                <a:solidFill>
                  <a:schemeClr val="bg1"/>
                </a:solidFill>
                <a:latin typeface="Fira Sans" panose="020B0503050000020004" pitchFamily="34" charset="0"/>
                <a:ea typeface="Fira Sans" panose="020B0503050000020004" pitchFamily="34" charset="0"/>
              </a:rPr>
            </a:br>
            <a:r>
              <a:rPr lang="de-DE" sz="3600" b="1" dirty="0">
                <a:solidFill>
                  <a:schemeClr val="bg1"/>
                </a:solidFill>
                <a:latin typeface="Fira Sans" panose="020B0503050000020004" pitchFamily="34" charset="0"/>
                <a:ea typeface="Fira Sans" panose="020B0503050000020004" pitchFamily="34" charset="0"/>
              </a:rPr>
              <a:t>Wie wir helfen:</a:t>
            </a:r>
            <a:br>
              <a:rPr lang="de-DE" sz="3600" b="1" dirty="0">
                <a:solidFill>
                  <a:schemeClr val="bg1"/>
                </a:solidFill>
                <a:latin typeface="Fira Sans" panose="020B0503050000020004" pitchFamily="34" charset="0"/>
                <a:ea typeface="Fira Sans" panose="020B0503050000020004" pitchFamily="34" charset="0"/>
              </a:rPr>
            </a:br>
            <a:br>
              <a:rPr lang="de-DE" sz="3600" b="1" dirty="0">
                <a:solidFill>
                  <a:schemeClr val="bg1"/>
                </a:solidFill>
                <a:latin typeface="Fira Sans" panose="020B0503050000020004" pitchFamily="34" charset="0"/>
                <a:ea typeface="Fira Sans" panose="020B0503050000020004" pitchFamily="34" charset="0"/>
              </a:rPr>
            </a:br>
            <a:r>
              <a:rPr lang="de-DE" sz="3600" b="1" dirty="0">
                <a:solidFill>
                  <a:schemeClr val="bg1"/>
                </a:solidFill>
                <a:latin typeface="Fira Sans" panose="020B0503050000020004" pitchFamily="34" charset="0"/>
                <a:ea typeface="Fira Sans" panose="020B0503050000020004" pitchFamily="34" charset="0"/>
              </a:rPr>
              <a:t>4 Gemeinden/ Partner in der Ukraine</a:t>
            </a:r>
            <a:br>
              <a:rPr lang="de-DE" sz="3600" b="1" dirty="0">
                <a:solidFill>
                  <a:schemeClr val="bg1"/>
                </a:solidFill>
                <a:latin typeface="Fira Sans" panose="020B0503050000020004" pitchFamily="34" charset="0"/>
                <a:ea typeface="Fira Sans" panose="020B0503050000020004" pitchFamily="34" charset="0"/>
              </a:rPr>
            </a:br>
            <a:br>
              <a:rPr lang="de-DE" sz="3600" b="1" dirty="0">
                <a:solidFill>
                  <a:schemeClr val="bg1"/>
                </a:solidFill>
                <a:latin typeface="Fira Sans" panose="020B0503050000020004" pitchFamily="34" charset="0"/>
                <a:ea typeface="Fira Sans" panose="020B0503050000020004" pitchFamily="34" charset="0"/>
              </a:rPr>
            </a:br>
            <a:r>
              <a:rPr lang="de-DE" sz="3600" b="1" dirty="0">
                <a:solidFill>
                  <a:schemeClr val="bg1"/>
                </a:solidFill>
                <a:latin typeface="Fira Sans" panose="020B0503050000020004" pitchFamily="34" charset="0"/>
                <a:ea typeface="Fira Sans" panose="020B0503050000020004" pitchFamily="34" charset="0"/>
              </a:rPr>
              <a:t>Ziel: unseren Partnern vor Ort über den Winter helfen</a:t>
            </a:r>
            <a:br>
              <a:rPr lang="de-DE" sz="3600" b="1" dirty="0">
                <a:solidFill>
                  <a:schemeClr val="bg1"/>
                </a:solidFill>
                <a:latin typeface="Fira Sans" panose="020B0503050000020004" pitchFamily="34" charset="0"/>
                <a:ea typeface="Fira Sans" panose="020B0503050000020004" pitchFamily="34" charset="0"/>
              </a:rPr>
            </a:br>
            <a:br>
              <a:rPr lang="de-DE" sz="3600" b="1" dirty="0">
                <a:solidFill>
                  <a:schemeClr val="bg1"/>
                </a:solidFill>
                <a:latin typeface="Fira Sans" panose="020B0503050000020004" pitchFamily="34" charset="0"/>
                <a:ea typeface="Fira Sans" panose="020B0503050000020004" pitchFamily="34" charset="0"/>
              </a:rPr>
            </a:br>
            <a:r>
              <a:rPr lang="de-DE" sz="3600" b="1" dirty="0">
                <a:solidFill>
                  <a:schemeClr val="bg1"/>
                </a:solidFill>
                <a:latin typeface="Fira Sans" panose="020B0503050000020004" pitchFamily="34" charset="0"/>
                <a:ea typeface="Fira Sans" panose="020B0503050000020004" pitchFamily="34" charset="0"/>
              </a:rPr>
              <a:t>monatlicher Spendenbedarf: 20.000 EUR</a:t>
            </a:r>
            <a:br>
              <a:rPr lang="de-DE" sz="2400" b="1" dirty="0">
                <a:solidFill>
                  <a:schemeClr val="bg1"/>
                </a:solidFill>
                <a:latin typeface="Fira Sans" panose="020B0503050000020004" pitchFamily="34" charset="0"/>
                <a:ea typeface="Fira Sans" panose="020B0503050000020004" pitchFamily="34" charset="0"/>
              </a:rPr>
            </a:br>
            <a:br>
              <a:rPr lang="de-DE" sz="2400" b="1" dirty="0">
                <a:solidFill>
                  <a:schemeClr val="bg1"/>
                </a:solidFill>
                <a:latin typeface="Fira Sans" panose="020B0503050000020004" pitchFamily="34" charset="0"/>
                <a:ea typeface="Fira Sans" panose="020B0503050000020004" pitchFamily="34" charset="0"/>
              </a:rPr>
            </a:br>
            <a:endParaRPr lang="de-DE" sz="2400" b="1" dirty="0">
              <a:solidFill>
                <a:schemeClr val="bg1"/>
              </a:solidFill>
              <a:latin typeface="Fira Sans" panose="020B0503050000020004" pitchFamily="34" charset="0"/>
              <a:ea typeface="Fira Sans" panose="020B0503050000020004" pitchFamily="34" charset="0"/>
            </a:endParaRPr>
          </a:p>
        </p:txBody>
      </p:sp>
      <p:sp>
        <p:nvSpPr>
          <p:cNvPr id="3" name="Untertitel 2"/>
          <p:cNvSpPr>
            <a:spLocks noGrp="1"/>
          </p:cNvSpPr>
          <p:nvPr>
            <p:ph type="subTitle" idx="1"/>
          </p:nvPr>
        </p:nvSpPr>
        <p:spPr/>
        <p:txBody>
          <a:bodyPr>
            <a:normAutofit/>
          </a:bodyPr>
          <a:lstStyle/>
          <a:p>
            <a:endParaRPr lang="de-DE" dirty="0"/>
          </a:p>
          <a:p>
            <a:endParaRPr lang="de-DE" dirty="0">
              <a:solidFill>
                <a:schemeClr val="bg1"/>
              </a:solidFill>
              <a:latin typeface="Fira Sans" panose="020B0503050000020004" pitchFamily="34" charset="0"/>
              <a:ea typeface="Fira Sans" panose="020B0503050000020004" pitchFamily="34" charset="0"/>
            </a:endParaRPr>
          </a:p>
          <a:p>
            <a:endParaRPr lang="de-DE" dirty="0"/>
          </a:p>
          <a:p>
            <a:endParaRPr lang="de-DE" dirty="0">
              <a:solidFill>
                <a:schemeClr val="bg1"/>
              </a:solidFill>
              <a:latin typeface="Fira Sans" panose="020B0503050000020004" pitchFamily="34" charset="0"/>
              <a:ea typeface="Fira Sans" panose="020B0503050000020004" pitchFamily="34" charset="0"/>
            </a:endParaRPr>
          </a:p>
        </p:txBody>
      </p:sp>
      <p:pic>
        <p:nvPicPr>
          <p:cNvPr id="6" name="Grafik 5">
            <a:extLst>
              <a:ext uri="{FF2B5EF4-FFF2-40B4-BE49-F238E27FC236}">
                <a16:creationId xmlns:a16="http://schemas.microsoft.com/office/drawing/2014/main" id="{BB1A3D45-2399-483C-9993-A1FEC15573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00" y="251368"/>
            <a:ext cx="3898900" cy="4749800"/>
          </a:xfrm>
          <a:prstGeom prst="rect">
            <a:avLst/>
          </a:prstGeom>
        </p:spPr>
      </p:pic>
    </p:spTree>
    <p:extLst>
      <p:ext uri="{BB962C8B-B14F-4D97-AF65-F5344CB8AC3E}">
        <p14:creationId xmlns:p14="http://schemas.microsoft.com/office/powerpoint/2010/main" val="865873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a:extLst>
              <a:ext uri="{FF2B5EF4-FFF2-40B4-BE49-F238E27FC236}">
                <a16:creationId xmlns:a16="http://schemas.microsoft.com/office/drawing/2014/main" id="{E84E278C-85B0-4D48-8F5D-EF74C4851AD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5647" r="4549" b="6049"/>
          <a:stretch/>
        </p:blipFill>
        <p:spPr>
          <a:xfrm>
            <a:off x="150188" y="123074"/>
            <a:ext cx="2558408" cy="3014410"/>
          </a:xfrm>
          <a:prstGeom prst="rect">
            <a:avLst/>
          </a:prstGeom>
        </p:spPr>
      </p:pic>
      <p:pic>
        <p:nvPicPr>
          <p:cNvPr id="5" name="Grafik 4">
            <a:extLst>
              <a:ext uri="{FF2B5EF4-FFF2-40B4-BE49-F238E27FC236}">
                <a16:creationId xmlns:a16="http://schemas.microsoft.com/office/drawing/2014/main" id="{95A4608D-40BA-4A01-8CD4-F09379BCC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8596" y="2023057"/>
            <a:ext cx="2355155" cy="3140206"/>
          </a:xfrm>
          <a:prstGeom prst="rect">
            <a:avLst/>
          </a:prstGeom>
        </p:spPr>
      </p:pic>
      <p:sp>
        <p:nvSpPr>
          <p:cNvPr id="3" name="Textfeld 2">
            <a:extLst>
              <a:ext uri="{FF2B5EF4-FFF2-40B4-BE49-F238E27FC236}">
                <a16:creationId xmlns:a16="http://schemas.microsoft.com/office/drawing/2014/main" id="{E06AD7A3-49AC-4F5D-A81F-A1C57E8B3DB9}"/>
              </a:ext>
            </a:extLst>
          </p:cNvPr>
          <p:cNvSpPr txBox="1"/>
          <p:nvPr/>
        </p:nvSpPr>
        <p:spPr>
          <a:xfrm>
            <a:off x="7815601" y="183893"/>
            <a:ext cx="4306490" cy="5632311"/>
          </a:xfrm>
          <a:prstGeom prst="rect">
            <a:avLst/>
          </a:prstGeom>
          <a:noFill/>
        </p:spPr>
        <p:txBody>
          <a:bodyPr wrap="square" rtlCol="0">
            <a:spAutoFit/>
          </a:bodyPr>
          <a:lstStyle/>
          <a:p>
            <a:r>
              <a:rPr lang="de-DE" sz="2400" b="1" dirty="0">
                <a:solidFill>
                  <a:schemeClr val="bg1"/>
                </a:solidFill>
                <a:latin typeface="Fira Sans" panose="020B0503050000020004" pitchFamily="34" charset="0"/>
                <a:cs typeface="+mj-cs"/>
              </a:rPr>
              <a:t>Gemeindediakon Ivan von der Baptistengemeinde </a:t>
            </a:r>
            <a:r>
              <a:rPr lang="de-DE" sz="2400" b="1" dirty="0" err="1">
                <a:solidFill>
                  <a:schemeClr val="bg1"/>
                </a:solidFill>
                <a:latin typeface="Fira Sans" panose="020B0503050000020004" pitchFamily="34" charset="0"/>
                <a:cs typeface="+mj-cs"/>
              </a:rPr>
              <a:t>Chernivzy</a:t>
            </a:r>
            <a:r>
              <a:rPr lang="de-DE" sz="2400" b="1" dirty="0">
                <a:solidFill>
                  <a:schemeClr val="bg1"/>
                </a:solidFill>
                <a:latin typeface="Fira Sans" panose="020B0503050000020004" pitchFamily="34" charset="0"/>
                <a:cs typeface="+mj-cs"/>
              </a:rPr>
              <a:t>, Westukraine:</a:t>
            </a:r>
          </a:p>
          <a:p>
            <a:pPr marL="342900" indent="-342900">
              <a:buFont typeface="Arial" panose="020B0604020202020204" pitchFamily="34" charset="0"/>
              <a:buChar char="•"/>
            </a:pPr>
            <a:r>
              <a:rPr lang="de-DE" sz="2400" b="1" dirty="0">
                <a:solidFill>
                  <a:schemeClr val="bg1"/>
                </a:solidFill>
                <a:latin typeface="Fira Sans" panose="020B0503050000020004" pitchFamily="34" charset="0"/>
                <a:cs typeface="+mj-cs"/>
              </a:rPr>
              <a:t>versorgt Hunderte von Flüchtlingen aus der Ostukraine in der Gemeinde und Umgebung</a:t>
            </a:r>
          </a:p>
          <a:p>
            <a:pPr marL="342900" indent="-342900">
              <a:buFont typeface="Arial" panose="020B0604020202020204" pitchFamily="34" charset="0"/>
              <a:buChar char="•"/>
            </a:pPr>
            <a:r>
              <a:rPr lang="de-DE" sz="2400" b="1" dirty="0">
                <a:solidFill>
                  <a:schemeClr val="bg1"/>
                </a:solidFill>
                <a:latin typeface="Fira Sans" panose="020B0503050000020004" pitchFamily="34" charset="0"/>
                <a:cs typeface="+mj-cs"/>
              </a:rPr>
              <a:t>organisiert mit seinem Team Transporte von Hilfsgütern in die Ostukraine</a:t>
            </a:r>
          </a:p>
          <a:p>
            <a:pPr marL="342900" indent="-342900">
              <a:buFont typeface="Arial" panose="020B0604020202020204" pitchFamily="34" charset="0"/>
              <a:buChar char="•"/>
            </a:pPr>
            <a:r>
              <a:rPr lang="de-DE" sz="2400" b="1" dirty="0">
                <a:solidFill>
                  <a:schemeClr val="bg1"/>
                </a:solidFill>
                <a:latin typeface="Fira Sans" panose="020B0503050000020004" pitchFamily="34" charset="0"/>
                <a:cs typeface="+mj-cs"/>
              </a:rPr>
              <a:t>betreibt in einem ehemaligen Sanatorium ein großes Flüchtlingsheim mit Unterkunft, Essen und  christlichen Kinderprogramm</a:t>
            </a:r>
          </a:p>
        </p:txBody>
      </p:sp>
      <p:pic>
        <p:nvPicPr>
          <p:cNvPr id="1026" name="Picture 2" descr="Image">
            <a:extLst>
              <a:ext uri="{FF2B5EF4-FFF2-40B4-BE49-F238E27FC236}">
                <a16:creationId xmlns:a16="http://schemas.microsoft.com/office/drawing/2014/main" id="{A6C3C854-924F-4117-A07C-7F65298680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3751" y="188490"/>
            <a:ext cx="2751850" cy="3669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048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524000" y="3602038"/>
            <a:ext cx="9144000" cy="1769032"/>
          </a:xfrm>
        </p:spPr>
        <p:txBody>
          <a:bodyPr>
            <a:normAutofit fontScale="25000" lnSpcReduction="20000"/>
          </a:bodyPr>
          <a:lstStyle/>
          <a:p>
            <a:endParaRPr lang="de-DE" dirty="0"/>
          </a:p>
          <a:p>
            <a:r>
              <a:rPr lang="de-DE" dirty="0">
                <a:solidFill>
                  <a:schemeClr val="bg1"/>
                </a:solidFill>
                <a:latin typeface="Fira Sans" panose="020B0503050000020004" pitchFamily="34" charset="0"/>
                <a:ea typeface="Fira Sans" panose="020B0503050000020004" pitchFamily="34" charset="0"/>
              </a:rPr>
              <a:t>´</a:t>
            </a:r>
          </a:p>
          <a:p>
            <a:endParaRPr lang="de-DE" dirty="0"/>
          </a:p>
          <a:p>
            <a:pPr algn="l"/>
            <a:r>
              <a:rPr lang="de-DE" sz="9600" b="1" dirty="0">
                <a:solidFill>
                  <a:schemeClr val="bg1"/>
                </a:solidFill>
                <a:latin typeface="Fira Sans" panose="020B0503050000020004" pitchFamily="34" charset="0"/>
                <a:ea typeface="Fira Sans" panose="020B0503050000020004" pitchFamily="34" charset="0"/>
              </a:rPr>
              <a:t>Pastor Csaba in </a:t>
            </a:r>
            <a:r>
              <a:rPr lang="de-DE" sz="9600" b="1" dirty="0" err="1">
                <a:solidFill>
                  <a:schemeClr val="bg1"/>
                </a:solidFill>
                <a:latin typeface="Fira Sans" panose="020B0503050000020004" pitchFamily="34" charset="0"/>
                <a:ea typeface="Fira Sans" panose="020B0503050000020004" pitchFamily="34" charset="0"/>
              </a:rPr>
              <a:t>Transkarpatien</a:t>
            </a:r>
            <a:r>
              <a:rPr lang="de-DE" sz="9600" b="1" dirty="0">
                <a:solidFill>
                  <a:schemeClr val="bg1"/>
                </a:solidFill>
                <a:latin typeface="Fira Sans" panose="020B0503050000020004" pitchFamily="34" charset="0"/>
                <a:ea typeface="Fira Sans" panose="020B0503050000020004" pitchFamily="34" charset="0"/>
              </a:rPr>
              <a:t>/Grenzgebiet zu Ungarn:  </a:t>
            </a:r>
          </a:p>
          <a:p>
            <a:pPr algn="l"/>
            <a:r>
              <a:rPr lang="de-DE" sz="9600" b="1" dirty="0">
                <a:solidFill>
                  <a:schemeClr val="bg1"/>
                </a:solidFill>
                <a:latin typeface="Fira Sans" panose="020B0503050000020004" pitchFamily="34" charset="0"/>
                <a:ea typeface="Fira Sans" panose="020B0503050000020004" pitchFamily="34" charset="0"/>
              </a:rPr>
              <a:t>Organisiert die Versorgung von Hunderten von Flüchtlingen aus der Ostukraine in fünf Gemeinden in seiner Umgebung, die schon seit Monaten dort ausharren und auf das Ende des Krieges warten  </a:t>
            </a:r>
          </a:p>
        </p:txBody>
      </p:sp>
      <p:pic>
        <p:nvPicPr>
          <p:cNvPr id="5" name="Grafik 4">
            <a:extLst>
              <a:ext uri="{FF2B5EF4-FFF2-40B4-BE49-F238E27FC236}">
                <a16:creationId xmlns:a16="http://schemas.microsoft.com/office/drawing/2014/main" id="{03832BFD-8517-4992-A827-C089E12218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9030" y="321525"/>
            <a:ext cx="4668316" cy="3501237"/>
          </a:xfrm>
          <a:prstGeom prst="rect">
            <a:avLst/>
          </a:prstGeom>
        </p:spPr>
      </p:pic>
      <p:pic>
        <p:nvPicPr>
          <p:cNvPr id="7" name="Grafik 6">
            <a:extLst>
              <a:ext uri="{FF2B5EF4-FFF2-40B4-BE49-F238E27FC236}">
                <a16:creationId xmlns:a16="http://schemas.microsoft.com/office/drawing/2014/main" id="{816E38E4-DD09-4BA8-855B-04D41F5715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108" y="321525"/>
            <a:ext cx="4668316" cy="3504350"/>
          </a:xfrm>
          <a:prstGeom prst="rect">
            <a:avLst/>
          </a:prstGeom>
        </p:spPr>
      </p:pic>
    </p:spTree>
    <p:extLst>
      <p:ext uri="{BB962C8B-B14F-4D97-AF65-F5344CB8AC3E}">
        <p14:creationId xmlns:p14="http://schemas.microsoft.com/office/powerpoint/2010/main" val="3429874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945924" y="626533"/>
            <a:ext cx="4419144" cy="2883430"/>
          </a:xfrm>
        </p:spPr>
        <p:txBody>
          <a:bodyPr>
            <a:normAutofit fontScale="90000"/>
          </a:bodyPr>
          <a:lstStyle/>
          <a:p>
            <a:pPr algn="l"/>
            <a:r>
              <a:rPr lang="de-DE" sz="2400" b="1" dirty="0">
                <a:solidFill>
                  <a:schemeClr val="bg1"/>
                </a:solidFill>
                <a:latin typeface="Fira Sans" panose="020B0503050000020004" pitchFamily="34" charset="0"/>
                <a:ea typeface="Fira Sans" panose="020B0503050000020004" pitchFamily="34" charset="0"/>
              </a:rPr>
              <a:t>Alik in Odessa </a:t>
            </a:r>
            <a:br>
              <a:rPr lang="de-DE" sz="2400" dirty="0">
                <a:solidFill>
                  <a:schemeClr val="bg1"/>
                </a:solidFill>
                <a:latin typeface="Fira Sans" panose="020B0503050000020004" pitchFamily="34" charset="0"/>
                <a:ea typeface="Fira Sans" panose="020B0503050000020004" pitchFamily="34" charset="0"/>
              </a:rPr>
            </a:br>
            <a:br>
              <a:rPr lang="de-DE" sz="2400" dirty="0">
                <a:solidFill>
                  <a:schemeClr val="bg1"/>
                </a:solidFill>
                <a:latin typeface="Fira Sans" panose="020B0503050000020004" pitchFamily="34" charset="0"/>
                <a:ea typeface="Fira Sans" panose="020B0503050000020004" pitchFamily="34" charset="0"/>
              </a:rPr>
            </a:br>
            <a:r>
              <a:rPr lang="de-DE" sz="2400" b="1" dirty="0">
                <a:solidFill>
                  <a:schemeClr val="bg1"/>
                </a:solidFill>
                <a:latin typeface="Fira Sans" panose="020B0503050000020004" pitchFamily="34" charset="0"/>
                <a:ea typeface="Fira Sans" panose="020B0503050000020004" pitchFamily="34" charset="0"/>
              </a:rPr>
              <a:t>besitzt einen Lebensmittelladen</a:t>
            </a:r>
            <a:br>
              <a:rPr lang="de-DE" sz="2400" b="1" dirty="0">
                <a:solidFill>
                  <a:schemeClr val="bg1"/>
                </a:solidFill>
                <a:latin typeface="Fira Sans" panose="020B0503050000020004" pitchFamily="34" charset="0"/>
                <a:ea typeface="Fira Sans" panose="020B0503050000020004" pitchFamily="34" charset="0"/>
              </a:rPr>
            </a:br>
            <a:r>
              <a:rPr lang="de-DE" sz="2400" b="1" dirty="0">
                <a:solidFill>
                  <a:schemeClr val="bg1"/>
                </a:solidFill>
                <a:latin typeface="Fira Sans" panose="020B0503050000020004" pitchFamily="34" charset="0"/>
                <a:ea typeface="Fira Sans" panose="020B0503050000020004" pitchFamily="34" charset="0"/>
              </a:rPr>
              <a:t>und verteilt mit seinem Team warme Speisen und Lebensmittel an Bedürftige, v.a. alte Menschen und Menschen aus sozialen Randgruppen, bei Interesse auch Bibeln und christliche Literatur.</a:t>
            </a:r>
            <a:br>
              <a:rPr lang="de-DE" sz="2400" dirty="0">
                <a:solidFill>
                  <a:schemeClr val="bg1"/>
                </a:solidFill>
                <a:latin typeface="Fira Sans" panose="020B0503050000020004" pitchFamily="34" charset="0"/>
                <a:ea typeface="Fira Sans" panose="020B0503050000020004" pitchFamily="34" charset="0"/>
              </a:rPr>
            </a:br>
            <a:endParaRPr lang="de-DE" sz="2400" dirty="0">
              <a:solidFill>
                <a:schemeClr val="bg1"/>
              </a:solidFill>
              <a:latin typeface="Fira Sans" panose="020B0503050000020004" pitchFamily="34" charset="0"/>
              <a:ea typeface="Fira Sans" panose="020B0503050000020004" pitchFamily="34" charset="0"/>
            </a:endParaRPr>
          </a:p>
        </p:txBody>
      </p:sp>
      <p:sp>
        <p:nvSpPr>
          <p:cNvPr id="3" name="Untertitel 2"/>
          <p:cNvSpPr>
            <a:spLocks noGrp="1"/>
          </p:cNvSpPr>
          <p:nvPr>
            <p:ph type="subTitle" idx="1"/>
          </p:nvPr>
        </p:nvSpPr>
        <p:spPr>
          <a:xfrm>
            <a:off x="1524000" y="3602037"/>
            <a:ext cx="9144000" cy="2059853"/>
          </a:xfrm>
        </p:spPr>
        <p:txBody>
          <a:bodyPr>
            <a:normAutofit/>
          </a:bodyPr>
          <a:lstStyle/>
          <a:p>
            <a:endParaRPr lang="de-DE" dirty="0">
              <a:solidFill>
                <a:schemeClr val="bg1"/>
              </a:solidFill>
              <a:latin typeface="Fira Sans" panose="020B0503050000020004" pitchFamily="34" charset="0"/>
              <a:ea typeface="Fira Sans" panose="020B0503050000020004" pitchFamily="34" charset="0"/>
            </a:endParaRPr>
          </a:p>
          <a:p>
            <a:endParaRPr lang="de-DE" dirty="0"/>
          </a:p>
          <a:p>
            <a:endParaRPr lang="de-DE" dirty="0">
              <a:solidFill>
                <a:schemeClr val="bg1"/>
              </a:solidFill>
              <a:latin typeface="Fira Sans" panose="020B0503050000020004" pitchFamily="34" charset="0"/>
              <a:ea typeface="Fira Sans" panose="020B0503050000020004" pitchFamily="34" charset="0"/>
            </a:endParaRPr>
          </a:p>
          <a:p>
            <a:endParaRPr lang="de-DE" dirty="0"/>
          </a:p>
        </p:txBody>
      </p:sp>
      <p:pic>
        <p:nvPicPr>
          <p:cNvPr id="5" name="Grafik 4">
            <a:extLst>
              <a:ext uri="{FF2B5EF4-FFF2-40B4-BE49-F238E27FC236}">
                <a16:creationId xmlns:a16="http://schemas.microsoft.com/office/drawing/2014/main" id="{E832228E-9552-44D1-B3B9-1FF338822B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195" y="431654"/>
            <a:ext cx="2734556" cy="3646075"/>
          </a:xfrm>
          <a:prstGeom prst="rect">
            <a:avLst/>
          </a:prstGeom>
        </p:spPr>
      </p:pic>
      <p:pic>
        <p:nvPicPr>
          <p:cNvPr id="7" name="Grafik 6">
            <a:extLst>
              <a:ext uri="{FF2B5EF4-FFF2-40B4-BE49-F238E27FC236}">
                <a16:creationId xmlns:a16="http://schemas.microsoft.com/office/drawing/2014/main" id="{256ADACD-1D15-4D48-9F12-3C7E5B3369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5069" y="1447800"/>
            <a:ext cx="3233882" cy="3993188"/>
          </a:xfrm>
          <a:prstGeom prst="rect">
            <a:avLst/>
          </a:prstGeom>
        </p:spPr>
      </p:pic>
    </p:spTree>
    <p:extLst>
      <p:ext uri="{BB962C8B-B14F-4D97-AF65-F5344CB8AC3E}">
        <p14:creationId xmlns:p14="http://schemas.microsoft.com/office/powerpoint/2010/main" val="3916963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550334"/>
            <a:ext cx="9144000" cy="5231630"/>
          </a:xfrm>
        </p:spPr>
        <p:txBody>
          <a:bodyPr>
            <a:normAutofit/>
          </a:bodyPr>
          <a:lstStyle/>
          <a:p>
            <a:r>
              <a:rPr lang="de-DE" sz="2400" dirty="0">
                <a:solidFill>
                  <a:schemeClr val="bg1"/>
                </a:solidFill>
                <a:latin typeface="Fira Sans" panose="020B0503050000020004" pitchFamily="34" charset="0"/>
                <a:ea typeface="Fira Sans" panose="020B0503050000020004" pitchFamily="34" charset="0"/>
              </a:rPr>
              <a:t>Pastor Nikolai</a:t>
            </a:r>
          </a:p>
        </p:txBody>
      </p:sp>
      <p:sp>
        <p:nvSpPr>
          <p:cNvPr id="3" name="Untertitel 2"/>
          <p:cNvSpPr>
            <a:spLocks noGrp="1"/>
          </p:cNvSpPr>
          <p:nvPr>
            <p:ph type="subTitle" idx="1"/>
          </p:nvPr>
        </p:nvSpPr>
        <p:spPr>
          <a:xfrm>
            <a:off x="4080934" y="414867"/>
            <a:ext cx="4343400" cy="5574769"/>
          </a:xfrm>
        </p:spPr>
        <p:txBody>
          <a:bodyPr/>
          <a:lstStyle/>
          <a:p>
            <a:pPr algn="l"/>
            <a:endParaRPr lang="de-DE" b="1" dirty="0">
              <a:solidFill>
                <a:schemeClr val="bg1"/>
              </a:solidFill>
              <a:latin typeface="Fira Sans" panose="020B0503050000020004" pitchFamily="34" charset="0"/>
              <a:ea typeface="Fira Sans" panose="020B0503050000020004" pitchFamily="34" charset="0"/>
            </a:endParaRPr>
          </a:p>
          <a:p>
            <a:pPr algn="l"/>
            <a:r>
              <a:rPr lang="de-DE" b="1" dirty="0">
                <a:solidFill>
                  <a:schemeClr val="bg1"/>
                </a:solidFill>
                <a:latin typeface="Fira Sans" panose="020B0503050000020004" pitchFamily="34" charset="0"/>
                <a:ea typeface="Fira Sans" panose="020B0503050000020004" pitchFamily="34" charset="0"/>
              </a:rPr>
              <a:t>Pastor Nikolai, </a:t>
            </a:r>
          </a:p>
          <a:p>
            <a:pPr algn="l"/>
            <a:r>
              <a:rPr lang="de-DE" b="1" dirty="0" err="1">
                <a:solidFill>
                  <a:schemeClr val="bg1"/>
                </a:solidFill>
                <a:latin typeface="Fira Sans" panose="020B0503050000020004" pitchFamily="34" charset="0"/>
                <a:ea typeface="Fira Sans" panose="020B0503050000020004" pitchFamily="34" charset="0"/>
              </a:rPr>
              <a:t>Woltschansk</a:t>
            </a:r>
            <a:r>
              <a:rPr lang="de-DE" b="1" dirty="0">
                <a:solidFill>
                  <a:schemeClr val="bg1"/>
                </a:solidFill>
                <a:latin typeface="Fira Sans" panose="020B0503050000020004" pitchFamily="34" charset="0"/>
                <a:ea typeface="Fira Sans" panose="020B0503050000020004" pitchFamily="34" charset="0"/>
              </a:rPr>
              <a:t>/Großraum Charkiw</a:t>
            </a:r>
          </a:p>
          <a:p>
            <a:pPr marL="342900" indent="-342900" algn="l">
              <a:buFont typeface="Arial" panose="020B0604020202020204" pitchFamily="34" charset="0"/>
              <a:buChar char="•"/>
            </a:pPr>
            <a:r>
              <a:rPr lang="de-DE" b="1" dirty="0"/>
              <a:t>Evakuierung von Menschen aus umkämpften Gebieten</a:t>
            </a:r>
          </a:p>
          <a:p>
            <a:pPr marL="342900" indent="-342900" algn="l">
              <a:buFont typeface="Arial" panose="020B0604020202020204" pitchFamily="34" charset="0"/>
              <a:buChar char="•"/>
            </a:pPr>
            <a:r>
              <a:rPr lang="de-DE" b="1" dirty="0"/>
              <a:t>transportiert Lebensmittel, Medikamente und Hilfsgüter an von der Außenwelt abgeschnittene Menschen im umkämpften Frontgebiet</a:t>
            </a:r>
          </a:p>
          <a:p>
            <a:pPr algn="l"/>
            <a:r>
              <a:rPr lang="de-DE" dirty="0"/>
              <a:t> </a:t>
            </a:r>
          </a:p>
          <a:p>
            <a:pPr algn="l"/>
            <a:endParaRPr lang="de-DE" dirty="0">
              <a:solidFill>
                <a:schemeClr val="bg1"/>
              </a:solidFill>
              <a:latin typeface="Fira Sans" panose="020B0503050000020004" pitchFamily="34" charset="0"/>
              <a:ea typeface="Fira Sans" panose="020B0503050000020004" pitchFamily="34" charset="0"/>
            </a:endParaRPr>
          </a:p>
        </p:txBody>
      </p:sp>
      <p:pic>
        <p:nvPicPr>
          <p:cNvPr id="5" name="Grafik 4">
            <a:extLst>
              <a:ext uri="{FF2B5EF4-FFF2-40B4-BE49-F238E27FC236}">
                <a16:creationId xmlns:a16="http://schemas.microsoft.com/office/drawing/2014/main" id="{1BCF9349-D022-4C17-9FBE-6965673800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95265" y="952885"/>
            <a:ext cx="3351735" cy="4426527"/>
          </a:xfrm>
          <a:prstGeom prst="rect">
            <a:avLst/>
          </a:prstGeom>
        </p:spPr>
      </p:pic>
      <p:pic>
        <p:nvPicPr>
          <p:cNvPr id="13" name="Grafik 12">
            <a:extLst>
              <a:ext uri="{FF2B5EF4-FFF2-40B4-BE49-F238E27FC236}">
                <a16:creationId xmlns:a16="http://schemas.microsoft.com/office/drawing/2014/main" id="{32678B91-784B-4755-91C9-11E011A543F6}"/>
              </a:ext>
            </a:extLst>
          </p:cNvPr>
          <p:cNvPicPr>
            <a:picLocks noChangeAspect="1"/>
          </p:cNvPicPr>
          <p:nvPr/>
        </p:nvPicPr>
        <p:blipFill rotWithShape="1">
          <a:blip r:embed="rId3">
            <a:extLst>
              <a:ext uri="{28A0092B-C50C-407E-A947-70E740481C1C}">
                <a14:useLocalDpi xmlns:a14="http://schemas.microsoft.com/office/drawing/2010/main" val="0"/>
              </a:ext>
            </a:extLst>
          </a:blip>
          <a:srcRect l="280" t="957" r="-439" b="21861"/>
          <a:stretch/>
        </p:blipFill>
        <p:spPr>
          <a:xfrm>
            <a:off x="389468" y="550334"/>
            <a:ext cx="3530600" cy="4829078"/>
          </a:xfrm>
          <a:prstGeom prst="rect">
            <a:avLst/>
          </a:prstGeom>
        </p:spPr>
      </p:pic>
    </p:spTree>
    <p:extLst>
      <p:ext uri="{BB962C8B-B14F-4D97-AF65-F5344CB8AC3E}">
        <p14:creationId xmlns:p14="http://schemas.microsoft.com/office/powerpoint/2010/main" val="2990776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674480-7690-4984-AD0E-2D5A2299D9CE}"/>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4632EEA4-F2B2-44C8-8F61-9E7FDC27E859}"/>
              </a:ext>
            </a:extLst>
          </p:cNvPr>
          <p:cNvSpPr>
            <a:spLocks noGrp="1"/>
          </p:cNvSpPr>
          <p:nvPr>
            <p:ph idx="1"/>
          </p:nvPr>
        </p:nvSpPr>
        <p:spPr/>
        <p:txBody>
          <a:bodyPr>
            <a:normAutofit/>
          </a:bodyPr>
          <a:lstStyle/>
          <a:p>
            <a:pPr marL="0" indent="0" algn="ctr">
              <a:buNone/>
            </a:pPr>
            <a:r>
              <a:rPr lang="de-DE" sz="4400" b="1" dirty="0"/>
              <a:t>Aktuelle Infos und Videos:</a:t>
            </a:r>
          </a:p>
          <a:p>
            <a:pPr marL="0" indent="0" algn="ctr">
              <a:buNone/>
            </a:pPr>
            <a:r>
              <a:rPr lang="de-DE" sz="4400" b="1" dirty="0"/>
              <a:t>www.wiedenest.de/ukraine</a:t>
            </a:r>
          </a:p>
        </p:txBody>
      </p:sp>
    </p:spTree>
    <p:extLst>
      <p:ext uri="{BB962C8B-B14F-4D97-AF65-F5344CB8AC3E}">
        <p14:creationId xmlns:p14="http://schemas.microsoft.com/office/powerpoint/2010/main" val="2485622350"/>
      </p:ext>
    </p:extLst>
  </p:cSld>
  <p:clrMapOvr>
    <a:masterClrMapping/>
  </p:clrMapOvr>
</p:sld>
</file>

<file path=ppt/theme/theme1.xml><?xml version="1.0" encoding="utf-8"?>
<a:theme xmlns:a="http://schemas.openxmlformats.org/drawingml/2006/main" name="1_Benutzerdefiniertes Design">
  <a:themeElements>
    <a:clrScheme name="Benutzerdefiniert 1">
      <a:dk1>
        <a:sysClr val="windowText" lastClr="000000"/>
      </a:dk1>
      <a:lt1>
        <a:sysClr val="window" lastClr="FFFFFF"/>
      </a:lt1>
      <a:dk2>
        <a:srgbClr val="44546A"/>
      </a:dk2>
      <a:lt2>
        <a:srgbClr val="E7E6E6"/>
      </a:lt2>
      <a:accent1>
        <a:srgbClr val="ED7D31"/>
      </a:accent1>
      <a:accent2>
        <a:srgbClr val="5B9BD5"/>
      </a:accent2>
      <a:accent3>
        <a:srgbClr val="A5A5A5"/>
      </a:accent3>
      <a:accent4>
        <a:srgbClr val="FFC000"/>
      </a:accent4>
      <a:accent5>
        <a:srgbClr val="4472C4"/>
      </a:accent5>
      <a:accent6>
        <a:srgbClr val="70AD47"/>
      </a:accent6>
      <a:hlink>
        <a:srgbClr val="0563C1"/>
      </a:hlink>
      <a:folHlink>
        <a:srgbClr val="954F72"/>
      </a:folHlink>
    </a:clrScheme>
    <a:fontScheme name="Forum WIedenest">
      <a:majorFont>
        <a:latin typeface="Fira Sans"/>
        <a:ea typeface=""/>
        <a:cs typeface=""/>
      </a:majorFont>
      <a:minorFont>
        <a:latin typeface="Fira Sans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Vorlage" id="{765669E7-9D32-4269-9627-0C6CB9E91514}" vid="{EFDE3F66-ED88-452A-B8B8-59E80F9F30B0}"/>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Vorlage" id="{765669E7-9D32-4269-9627-0C6CB9E91514}" vid="{CB339502-C8C2-48F6-9E9D-0BFFF1D6D63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47ca452-296c-4878-8882-60addd308466">
      <Terms xmlns="http://schemas.microsoft.com/office/infopath/2007/PartnerControls"/>
    </lcf76f155ced4ddcb4097134ff3c332f>
    <TaxCatchAll xmlns="c32ae38f-ce75-4e47-8fe5-eb3e76d8168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6B74F2EF07879F428D065291F927260F" ma:contentTypeVersion="14" ma:contentTypeDescription="Ein neues Dokument erstellen." ma:contentTypeScope="" ma:versionID="1bb85c2b2799f399989f117dc4ebecb0">
  <xsd:schema xmlns:xsd="http://www.w3.org/2001/XMLSchema" xmlns:xs="http://www.w3.org/2001/XMLSchema" xmlns:p="http://schemas.microsoft.com/office/2006/metadata/properties" xmlns:ns2="347ca452-296c-4878-8882-60addd308466" xmlns:ns3="c32ae38f-ce75-4e47-8fe5-eb3e76d81686" targetNamespace="http://schemas.microsoft.com/office/2006/metadata/properties" ma:root="true" ma:fieldsID="37d1581d405d90dd0c81f4cc1503be99" ns2:_="" ns3:_="">
    <xsd:import namespace="347ca452-296c-4878-8882-60addd308466"/>
    <xsd:import namespace="c32ae38f-ce75-4e47-8fe5-eb3e76d8168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7ca452-296c-4878-8882-60addd3084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b1efcd03-04ac-4a9b-bcad-b8ca68eded5d"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2ae38f-ce75-4e47-8fe5-eb3e76d81686" elementFormDefault="qualified">
    <xsd:import namespace="http://schemas.microsoft.com/office/2006/documentManagement/types"/>
    <xsd:import namespace="http://schemas.microsoft.com/office/infopath/2007/PartnerControls"/>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element name="TaxCatchAll" ma:index="20" nillable="true" ma:displayName="Taxonomy Catch All Column" ma:hidden="true" ma:list="{3c29d559-663a-42a8-a711-e0b21bd9d4c6}" ma:internalName="TaxCatchAll" ma:showField="CatchAllData" ma:web="c32ae38f-ce75-4e47-8fe5-eb3e76d816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561027-ED36-4BAE-9F73-DA7F3D4D02D1}">
  <ds:schemaRefs>
    <ds:schemaRef ds:uri="http://schemas.microsoft.com/sharepoint/v3/contenttype/forms"/>
  </ds:schemaRefs>
</ds:datastoreItem>
</file>

<file path=customXml/itemProps2.xml><?xml version="1.0" encoding="utf-8"?>
<ds:datastoreItem xmlns:ds="http://schemas.openxmlformats.org/officeDocument/2006/customXml" ds:itemID="{A93072B9-6A11-4336-BBEC-1233C7DFE07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0255ec75-1291-4c9a-9394-e297ecc65908"/>
    <ds:schemaRef ds:uri="http://purl.org/dc/elements/1.1/"/>
    <ds:schemaRef ds:uri="http://schemas.microsoft.com/office/2006/metadata/properties"/>
    <ds:schemaRef ds:uri="51f2e7b4-22d5-46c8-b478-9c6022e1ef14"/>
    <ds:schemaRef ds:uri="http://www.w3.org/XML/1998/namespace"/>
    <ds:schemaRef ds:uri="http://purl.org/dc/dcmitype/"/>
  </ds:schemaRefs>
</ds:datastoreItem>
</file>

<file path=customXml/itemProps3.xml><?xml version="1.0" encoding="utf-8"?>
<ds:datastoreItem xmlns:ds="http://schemas.openxmlformats.org/officeDocument/2006/customXml" ds:itemID="{7A9E5C91-7D1C-460D-820A-FD0E1C37E544}"/>
</file>

<file path=docProps/app.xml><?xml version="1.0" encoding="utf-8"?>
<Properties xmlns="http://schemas.openxmlformats.org/officeDocument/2006/extended-properties" xmlns:vt="http://schemas.openxmlformats.org/officeDocument/2006/docPropsVTypes">
  <Template>Powerpoint Vorlage_Forum Wiedenest Weltweite Mission</Template>
  <TotalTime>0</TotalTime>
  <Words>210</Words>
  <Application>Microsoft Office PowerPoint</Application>
  <PresentationFormat>Breitbild</PresentationFormat>
  <Paragraphs>24</Paragraphs>
  <Slides>7</Slides>
  <Notes>0</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7</vt:i4>
      </vt:variant>
    </vt:vector>
  </HeadingPairs>
  <TitlesOfParts>
    <vt:vector size="14" baseType="lpstr">
      <vt:lpstr>Arial</vt:lpstr>
      <vt:lpstr>Calibri</vt:lpstr>
      <vt:lpstr>Calibri Light</vt:lpstr>
      <vt:lpstr>Fira Sans</vt:lpstr>
      <vt:lpstr>Fira Sans Book</vt:lpstr>
      <vt:lpstr>1_Benutzerdefiniertes Design</vt:lpstr>
      <vt:lpstr>Benutzerdefiniertes Design</vt:lpstr>
      <vt:lpstr>PowerPoint-Präsentation</vt:lpstr>
      <vt:lpstr>     Wie wir helfen:  4 Gemeinden/ Partner in der Ukraine  Ziel: unseren Partnern vor Ort über den Winter helfen  monatlicher Spendenbedarf: 20.000 EUR  </vt:lpstr>
      <vt:lpstr>PowerPoint-Präsentation</vt:lpstr>
      <vt:lpstr>PowerPoint-Präsentation</vt:lpstr>
      <vt:lpstr>Alik in Odessa   besitzt einen Lebensmittelladen und verteilt mit seinem Team warme Speisen und Lebensmittel an Bedürftige, v.a. alte Menschen und Menschen aus sozialen Randgruppen, bei Interesse auch Bibeln und christliche Literatur. </vt:lpstr>
      <vt:lpstr>Pastor Nikolai</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Ute Gieske</dc:creator>
  <cp:lastModifiedBy>Benjamin Carstens</cp:lastModifiedBy>
  <cp:revision>16</cp:revision>
  <dcterms:created xsi:type="dcterms:W3CDTF">2019-01-18T10:59:45Z</dcterms:created>
  <dcterms:modified xsi:type="dcterms:W3CDTF">2022-12-07T10:34:45Z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0x0101005D6319247BDADA448BE8A820363FC2F9</vt:lpwstr>
  </property>
</Properties>
</file>